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2129" initials="T" lastIdx="1" clrIdx="0">
    <p:extLst>
      <p:ext uri="{19B8F6BF-5375-455C-9EA6-DF929625EA0E}">
        <p15:presenceInfo xmlns:p15="http://schemas.microsoft.com/office/powerpoint/2012/main" userId="T16212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0T11:37:23.153" idx="1">
    <p:pos x="7680" y="7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28562-7C25-4912-9B7B-E335B31E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CN" altLang="en-US" sz="5200" dirty="0">
                <a:solidFill>
                  <a:srgbClr val="FFFFFF"/>
                </a:solidFill>
              </a:rPr>
              <a:t>音游性能优化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寻找瓶颈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</a:rPr>
              <a:t>stat unit</a:t>
            </a:r>
            <a:r>
              <a:rPr lang="zh-CN" altLang="en-US" sz="2000" dirty="0">
                <a:solidFill>
                  <a:schemeClr val="bg1"/>
                </a:solidFill>
              </a:rPr>
              <a:t>，而不仅仅是</a:t>
            </a:r>
            <a:r>
              <a:rPr lang="en-US" altLang="zh-CN" sz="2000" dirty="0">
                <a:solidFill>
                  <a:schemeClr val="bg1"/>
                </a:solidFill>
              </a:rPr>
              <a:t>stat fps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最大的数表示你的瓶颈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每帧耗时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：每帧完成花费的好事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Game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BP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TS</a:t>
            </a:r>
            <a:r>
              <a:rPr lang="zh-CN" altLang="en-US" sz="2000" dirty="0">
                <a:solidFill>
                  <a:schemeClr val="bg1"/>
                </a:solidFill>
              </a:rPr>
              <a:t>操作耗时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Draw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</a:rPr>
              <a:t>渲染耗时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2F974-0DB6-4287-A1EB-398ABC78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28" y="369913"/>
            <a:ext cx="2970169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F5FACB-AB61-47DE-8A6F-7388DE8B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8" y="3730267"/>
            <a:ext cx="3145706" cy="2784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B2189B-EFB1-4E35-9025-9AA1F0A9A5D8}"/>
              </a:ext>
            </a:extLst>
          </p:cNvPr>
          <p:cNvSpPr txBox="1"/>
          <p:nvPr/>
        </p:nvSpPr>
        <p:spPr>
          <a:xfrm>
            <a:off x="6615404" y="6407361"/>
            <a:ext cx="568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也可以用</a:t>
            </a:r>
            <a:r>
              <a:rPr lang="en-US" altLang="zh-CN" dirty="0">
                <a:solidFill>
                  <a:schemeClr val="bg1"/>
                </a:solidFill>
              </a:rPr>
              <a:t>stat </a:t>
            </a:r>
            <a:r>
              <a:rPr lang="en-US" altLang="zh-CN" dirty="0" err="1">
                <a:solidFill>
                  <a:schemeClr val="bg1"/>
                </a:solidFill>
              </a:rPr>
              <a:t>unitGraph</a:t>
            </a:r>
            <a:r>
              <a:rPr lang="zh-CN" altLang="en-US" dirty="0">
                <a:solidFill>
                  <a:schemeClr val="bg1"/>
                </a:solidFill>
              </a:rPr>
              <a:t>，图形的话更容易看出耗时变化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06137-5306-479E-B48E-E139F55B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定义瓶颈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222E8-801E-49CF-89B0-20098A8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手机或者主机游戏一定是在目标硬件上去分析的，编辑器上一定是不准确的。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0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4B63-3106-45A8-AFA5-234E9AA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zh-CN" altLang="en-US" sz="3600"/>
              <a:t>分析一帧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47E61-3C71-4A01-B643-30F9D1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C6E448-C4F4-4966-ACCD-24770F1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8" r="2" b="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065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A54B4-B1FD-4BF7-91F2-9F500F4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/>
              <a:t>分析一帧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2AC400-881E-4DF6-AD34-28C20B86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1526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84CD0-2D29-4916-9901-0A0FAEB6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1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78B46D-F149-435C-93EE-099B883E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zh-CN" sz="2800"/>
              <a:t>Profiling(CPU)</a:t>
            </a:r>
            <a:endParaRPr lang="zh-CN" altLang="en-US" sz="2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5F37-E574-4DE7-B6CC-8756BF5A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Session Frontend </a:t>
            </a:r>
            <a:r>
              <a:rPr lang="zh-CN" altLang="en-US" sz="1700" dirty="0"/>
              <a:t>主要用来分析</a:t>
            </a:r>
            <a:r>
              <a:rPr lang="en-US" altLang="zh-CN" sz="1700" dirty="0"/>
              <a:t>CPU</a:t>
            </a:r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StartFile</a:t>
            </a:r>
            <a:r>
              <a:rPr lang="en-US" altLang="zh-CN" sz="1700" dirty="0"/>
              <a:t> // </a:t>
            </a:r>
            <a:r>
              <a:rPr lang="zh-CN" altLang="en-US" sz="1700" dirty="0"/>
              <a:t>开始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Stat </a:t>
            </a:r>
            <a:r>
              <a:rPr lang="en-US" altLang="zh-CN" sz="1700" dirty="0" err="1"/>
              <a:t>StopFile</a:t>
            </a:r>
            <a:r>
              <a:rPr lang="en-US" altLang="zh-CN" sz="1700" dirty="0"/>
              <a:t> //</a:t>
            </a:r>
            <a:r>
              <a:rPr lang="zh-CN" altLang="en-US" sz="1700" dirty="0"/>
              <a:t>结束</a:t>
            </a:r>
            <a:endParaRPr lang="en-US" altLang="zh-CN" sz="1700"/>
          </a:p>
          <a:p>
            <a:pPr marL="0" indent="0">
              <a:buNone/>
            </a:pP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0784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E1809A-048A-4684-885A-A024674B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游戏线程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A61EE-AFBB-4981-B630-C01BABE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/>
              <a:t>计算游戏逻辑和变换</a:t>
            </a:r>
            <a:endParaRPr lang="en-US" altLang="zh-CN" sz="2200"/>
          </a:p>
          <a:p>
            <a:r>
              <a:rPr lang="zh-CN" altLang="en-US" sz="2200"/>
              <a:t>动画</a:t>
            </a:r>
            <a:endParaRPr lang="en-US" altLang="zh-CN" sz="2200"/>
          </a:p>
          <a:p>
            <a:r>
              <a:rPr lang="zh-CN" altLang="en-US" sz="2200"/>
              <a:t>对象位置</a:t>
            </a:r>
            <a:endParaRPr lang="en-US" altLang="zh-CN" sz="2200"/>
          </a:p>
          <a:p>
            <a:r>
              <a:rPr lang="zh-CN" altLang="en-US" sz="2200"/>
              <a:t>角色移动</a:t>
            </a:r>
            <a:endParaRPr lang="en-US" altLang="zh-CN" sz="2200"/>
          </a:p>
          <a:p>
            <a:r>
              <a:rPr lang="zh-CN" altLang="en-US" sz="2200"/>
              <a:t>物理</a:t>
            </a:r>
            <a:endParaRPr lang="en-US" altLang="zh-CN" sz="2200"/>
          </a:p>
          <a:p>
            <a:r>
              <a:rPr lang="zh-CN" altLang="en-US" sz="2200"/>
              <a:t>生产</a:t>
            </a:r>
            <a:endParaRPr lang="en-US" altLang="zh-CN" sz="2200"/>
          </a:p>
          <a:p>
            <a:r>
              <a:rPr lang="en-US" altLang="zh-CN" sz="2200"/>
              <a:t>AI</a:t>
            </a:r>
            <a:endParaRPr lang="zh-CN" altLang="en-US" sz="2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0E14-BB2F-49BB-A85C-5DBFC38E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1" r="329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82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84BABF-B50B-412E-9179-B6AA2BBC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altLang="zh-CN" sz="5400" dirty="0"/>
              <a:t>Tick</a:t>
            </a:r>
            <a:endParaRPr lang="zh-CN" alt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8EB05-2C2A-4A6C-9252-4D564C36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2200" dirty="0"/>
              <a:t>一般来说，</a:t>
            </a:r>
            <a:r>
              <a:rPr lang="en-US" altLang="zh-CN" sz="2200" dirty="0"/>
              <a:t>Tick</a:t>
            </a:r>
            <a:r>
              <a:rPr lang="zh-CN" altLang="en-US" sz="2200" dirty="0"/>
              <a:t>是每帧去计算的，</a:t>
            </a:r>
            <a:r>
              <a:rPr lang="en-US" altLang="zh-CN" sz="2200" dirty="0"/>
              <a:t>C++</a:t>
            </a:r>
            <a:r>
              <a:rPr lang="zh-CN" altLang="en-US" sz="2200" dirty="0"/>
              <a:t>、蓝图、</a:t>
            </a:r>
            <a:r>
              <a:rPr lang="en-US" altLang="zh-CN" sz="2200" dirty="0"/>
              <a:t>TS</a:t>
            </a:r>
            <a:r>
              <a:rPr lang="zh-CN" altLang="en-US" sz="2200" dirty="0"/>
              <a:t>的</a:t>
            </a:r>
            <a:r>
              <a:rPr lang="en-US" altLang="zh-CN" sz="2200" dirty="0"/>
              <a:t>Tick</a:t>
            </a:r>
            <a:r>
              <a:rPr lang="zh-CN" altLang="en-US" sz="2200" dirty="0"/>
              <a:t>一般来说是性能开销的杀手，所以对于</a:t>
            </a:r>
            <a:r>
              <a:rPr lang="en-US" altLang="zh-CN" sz="2200" dirty="0"/>
              <a:t>Game Thread</a:t>
            </a:r>
            <a:r>
              <a:rPr lang="zh-CN" altLang="en-US" sz="2200" dirty="0"/>
              <a:t>来说，我们会专门去分析每一个地方的</a:t>
            </a:r>
            <a:r>
              <a:rPr lang="en-US" altLang="zh-CN" sz="2200" dirty="0"/>
              <a:t>Tick</a:t>
            </a:r>
            <a:r>
              <a:rPr lang="zh-CN" altLang="en-US" sz="2200" dirty="0"/>
              <a:t>并优化它，比如把复杂的运算挪到</a:t>
            </a:r>
            <a:r>
              <a:rPr lang="en-US" altLang="zh-CN" sz="2200" dirty="0"/>
              <a:t>C++</a:t>
            </a:r>
            <a:r>
              <a:rPr lang="zh-CN" altLang="en-US" sz="2200" dirty="0"/>
              <a:t>（头顶文字），比如做一些缓冲，加大</a:t>
            </a:r>
            <a:r>
              <a:rPr lang="en-US" altLang="zh-CN" sz="2200" dirty="0"/>
              <a:t>Tick</a:t>
            </a:r>
            <a:r>
              <a:rPr lang="zh-CN" altLang="en-US" sz="2200" dirty="0"/>
              <a:t>的间隔时间。避免空的</a:t>
            </a:r>
            <a:r>
              <a:rPr lang="en-US" altLang="zh-CN" sz="2200" dirty="0"/>
              <a:t>Tick</a:t>
            </a:r>
            <a:endParaRPr lang="zh-CN" altLang="en-US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321B-DEEE-4F5D-961D-51F79069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" r="26809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8FDD4C-8F20-4FF4-9203-54498B08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3" y="1385977"/>
            <a:ext cx="9876190" cy="4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C1024-F096-47AC-8C18-29963F57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0153"/>
            <a:ext cx="12192000" cy="45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49FA37-62A9-47EA-86EF-8158C96A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CN"/>
              <a:t>Tick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E2087-BC77-4AA6-BD7C-AFEC6ED9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下面的可以用来取代</a:t>
            </a:r>
            <a:r>
              <a:rPr lang="en-US" altLang="zh-CN" sz="2000" dirty="0"/>
              <a:t>Tick</a:t>
            </a:r>
          </a:p>
          <a:p>
            <a:r>
              <a:rPr lang="en-US" altLang="zh-CN" sz="2000" dirty="0"/>
              <a:t>Timelines (Sequence)</a:t>
            </a:r>
          </a:p>
          <a:p>
            <a:r>
              <a:rPr lang="en-US" altLang="zh-CN" sz="2000" dirty="0"/>
              <a:t>Timers</a:t>
            </a:r>
            <a:r>
              <a:rPr lang="zh-CN" altLang="en-US" sz="2000" dirty="0"/>
              <a:t>（定时器）</a:t>
            </a:r>
            <a:endParaRPr lang="en-US" altLang="zh-CN" sz="2000" dirty="0"/>
          </a:p>
          <a:p>
            <a:r>
              <a:rPr lang="zh-CN" altLang="en-US" sz="2000" dirty="0"/>
              <a:t>手动开关</a:t>
            </a:r>
            <a:r>
              <a:rPr lang="en-US" altLang="zh-CN" sz="2000" dirty="0"/>
              <a:t>Tick</a:t>
            </a:r>
          </a:p>
          <a:p>
            <a:r>
              <a:rPr lang="zh-CN" altLang="en-US" sz="2000" dirty="0"/>
              <a:t>增大</a:t>
            </a:r>
            <a:r>
              <a:rPr lang="en-US" altLang="zh-CN" sz="2000" dirty="0"/>
              <a:t>Tick</a:t>
            </a:r>
            <a:r>
              <a:rPr lang="zh-CN" altLang="en-US" sz="2000" dirty="0"/>
              <a:t>执行间隔</a:t>
            </a:r>
            <a:endParaRPr lang="en-US" altLang="zh-CN" sz="2000" dirty="0"/>
          </a:p>
          <a:p>
            <a:r>
              <a:rPr lang="zh-CN" altLang="en-US" sz="2000" dirty="0"/>
              <a:t>事件驱动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318FD-B7FC-4856-9FE8-8A91A1FA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3229510"/>
            <a:ext cx="4935970" cy="19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7A9C0-7948-44C6-A863-2D9D28B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耗时高的函数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FA426-7275-41E8-A508-43D35443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/>
              <a:t>尽量避免使用耗时高的函数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5E1A6-CEB4-4F21-B103-08539A0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E426FA-D4AE-4AEF-9E81-D8C8140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98" y="5427357"/>
            <a:ext cx="2171429" cy="1504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9569D1-41A5-4FDA-BD8E-4559D5F2E67E}"/>
              </a:ext>
            </a:extLst>
          </p:cNvPr>
          <p:cNvSpPr txBox="1"/>
          <p:nvPr/>
        </p:nvSpPr>
        <p:spPr>
          <a:xfrm>
            <a:off x="8352482" y="6019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构造函数会很多</a:t>
            </a:r>
          </a:p>
        </p:txBody>
      </p:sp>
    </p:spTree>
    <p:extLst>
      <p:ext uri="{BB962C8B-B14F-4D97-AF65-F5344CB8AC3E}">
        <p14:creationId xmlns:p14="http://schemas.microsoft.com/office/powerpoint/2010/main" val="3173542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165A-B2DA-49C7-B32A-B2DFEC75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916EA-C2B9-4E0E-9D49-CF6901B2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会创建一个命令列表（</a:t>
            </a:r>
            <a:r>
              <a:rPr lang="en-US" altLang="zh-CN" dirty="0"/>
              <a:t>Draw Call</a:t>
            </a:r>
            <a:r>
              <a:rPr lang="zh-CN" altLang="en-US" dirty="0"/>
              <a:t>）传给</a:t>
            </a:r>
            <a:r>
              <a:rPr lang="en-US" altLang="zh-CN" dirty="0"/>
              <a:t>GPU</a:t>
            </a:r>
            <a:r>
              <a:rPr lang="zh-CN" altLang="en-US" dirty="0"/>
              <a:t>去执行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视锥体裁剪不在相机可视范围内的物体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场景中物体太多会影响性能（</a:t>
            </a:r>
            <a:r>
              <a:rPr lang="en-US" altLang="zh-CN" dirty="0"/>
              <a:t>10-15k+ Epic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60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大纲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99D5-CDEE-471F-AF4D-3F454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5" b="5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4CE0A5-1BDD-42E8-98AB-4EF86919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96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4C0142-9B38-495C-B20D-51084CF7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r="1113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C067C67-7F5D-452F-814C-D5259A5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影响性能的因素有哪些？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通过一些常用的工具帮助定位瓶颈。</a:t>
            </a:r>
            <a:endParaRPr lang="en-US" altLang="zh-CN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zh-CN" altLang="en-US" sz="1700">
                <a:solidFill>
                  <a:schemeClr val="bg1">
                    <a:alpha val="80000"/>
                  </a:schemeClr>
                </a:solidFill>
              </a:rPr>
              <a:t>分享一些常见的问题。</a:t>
            </a:r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FD8-E517-4EC7-9389-D9301FB7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 calls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8CB3AD-A90E-4AFF-A607-2D6B15CE3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8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1A8F9-7B2D-4CF9-A56B-8B9191EB8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t="6015" r="266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83441E-C35A-43B6-AE7F-A8771F2D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/>
              <a:t>为什么要性能优化？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8067B-3D92-40B8-8165-647C56C4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让目标手机不发烫、不掉帧（核心目的）</a:t>
            </a:r>
            <a:endParaRPr lang="en-US" altLang="zh-CN" sz="1700" dirty="0"/>
          </a:p>
          <a:p>
            <a:r>
              <a:rPr lang="zh-CN" altLang="en-US" sz="1700" dirty="0"/>
              <a:t>可以运行更好的美术效果</a:t>
            </a:r>
            <a:endParaRPr lang="en-US" altLang="zh-CN" sz="1700" dirty="0"/>
          </a:p>
          <a:p>
            <a:r>
              <a:rPr lang="zh-CN" altLang="en-US" sz="1700" dirty="0"/>
              <a:t>开发起来更容易</a:t>
            </a:r>
            <a:endParaRPr lang="en-US" altLang="zh-CN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937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第三季度手机谁卖得好？小米国产品牌第一，苹果出货量狂涨_全球">
            <a:extLst>
              <a:ext uri="{FF2B5EF4-FFF2-40B4-BE49-F238E27FC236}">
                <a16:creationId xmlns:a16="http://schemas.microsoft.com/office/drawing/2014/main" id="{A311F2A7-BDAC-49E3-8D4E-2FA5C304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9091" r="2247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5E256F-5A2C-459D-90BA-944994F3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CN" altLang="en-US" sz="2800" dirty="0"/>
              <a:t>机型适配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4FCD56B-419C-4C91-B6E2-F439484F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zh-CN" altLang="en-US" sz="1700" dirty="0"/>
              <a:t>可扩展性（画质低中高）</a:t>
            </a:r>
            <a:endParaRPr lang="en-US" altLang="zh-CN" sz="1700" dirty="0"/>
          </a:p>
          <a:p>
            <a:r>
              <a:rPr lang="en-US" altLang="zh-CN" sz="1700" dirty="0"/>
              <a:t>Iphone8</a:t>
            </a:r>
            <a:r>
              <a:rPr lang="zh-CN" altLang="en-US" sz="1700" dirty="0"/>
              <a:t>和高通</a:t>
            </a:r>
            <a:r>
              <a:rPr lang="en-US" altLang="zh-CN" sz="1700" dirty="0"/>
              <a:t>625</a:t>
            </a:r>
            <a:endParaRPr lang="en-US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7403D9-33EF-4771-9A69-1ADBB97A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泛泛的来讲：减少模型数量，减少</a:t>
            </a:r>
            <a:r>
              <a:rPr lang="en-US" altLang="zh-CN"/>
              <a:t>/</a:t>
            </a:r>
            <a:r>
              <a:rPr lang="zh-CN" altLang="en-US"/>
              <a:t>合并</a:t>
            </a:r>
            <a:r>
              <a:rPr lang="en-US" altLang="zh-CN"/>
              <a:t>draw call</a:t>
            </a:r>
            <a:r>
              <a:rPr lang="zh-CN" altLang="en-US"/>
              <a:t>，压缩贴图尺寸，压缩贴图，使用</a:t>
            </a:r>
            <a:r>
              <a:rPr lang="en-US" altLang="zh-CN"/>
              <a:t>lod</a:t>
            </a:r>
            <a:r>
              <a:rPr lang="zh-CN" altLang="en-US"/>
              <a:t>，但是这些其实是正确但无用的话。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3429000"/>
            <a:ext cx="4100830" cy="2214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16</a:t>
            </a:r>
            <a:r>
              <a:rPr lang="zh-CN" altLang="en-US"/>
              <a:t>毫秒原则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一般游戏，只要保证每帧耗时不超过</a:t>
            </a:r>
            <a:r>
              <a:rPr lang="en-US" altLang="zh-CN"/>
              <a:t>16ms</a:t>
            </a:r>
            <a:r>
              <a:rPr lang="zh-CN" altLang="en-US"/>
              <a:t>，就是一秒</a:t>
            </a:r>
            <a:r>
              <a:rPr lang="en-US" altLang="zh-CN"/>
              <a:t>60</a:t>
            </a:r>
            <a:r>
              <a:rPr lang="zh-CN" altLang="en-US"/>
              <a:t>帧，那基本没啥事，但是我们是</a:t>
            </a:r>
            <a:r>
              <a:rPr lang="en-US" altLang="zh-CN"/>
              <a:t>zplan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会吃掉一部分新能，平台又回吃掉一部分性能，所以通过测试发现，只要超过</a:t>
            </a:r>
            <a:r>
              <a:rPr lang="en-US" altLang="zh-CN"/>
              <a:t>10ms</a:t>
            </a:r>
            <a:r>
              <a:rPr lang="zh-CN" altLang="en-US"/>
              <a:t>，一段时间后就会发热降频。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优化手段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case-by-case</a:t>
            </a:r>
            <a:r>
              <a:rPr lang="zh-CN" altLang="en-US" dirty="0"/>
              <a:t>：是的，没有什么更好的办法</a:t>
            </a:r>
            <a:endParaRPr lang="en-US" altLang="zh-CN" dirty="0"/>
          </a:p>
          <a:p>
            <a:r>
              <a:rPr lang="en-US" altLang="zh-CN"/>
              <a:t>https://docs.unrealengine.com/4.27/zh-CN/TestingAndOptimization/PerformanceAndProfiling/Guidelines/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renderpass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为啥用前向而不用延迟？</a:t>
            </a:r>
          </a:p>
          <a:p>
            <a:pPr lvl="1"/>
            <a:r>
              <a:rPr lang="zh-CN" altLang="en-US"/>
              <a:t>延迟性能比前向更高，所有的不透明渲染都存储成</a:t>
            </a:r>
            <a:r>
              <a:rPr lang="en-US" altLang="zh-CN"/>
              <a:t>g-buffer</a:t>
            </a:r>
            <a:r>
              <a:rPr lang="zh-CN" altLang="en-US"/>
              <a:t>。然后所有光只遍历一遍。</a:t>
            </a:r>
          </a:p>
          <a:p>
            <a:pPr lvl="1"/>
            <a:r>
              <a:rPr lang="zh-CN" altLang="en-US"/>
              <a:t>前向一盏光会执行一遍物体的渲染流程。</a:t>
            </a:r>
          </a:p>
          <a:p>
            <a:pPr lvl="1"/>
            <a:r>
              <a:rPr lang="zh-CN" altLang="en-US"/>
              <a:t>延迟消耗的带宽更高，</a:t>
            </a:r>
          </a:p>
          <a:p>
            <a:r>
              <a:rPr lang="en-US" altLang="zh-CN"/>
              <a:t>TBDR</a:t>
            </a:r>
            <a:r>
              <a:rPr lang="zh-CN" altLang="en-US"/>
              <a:t>、</a:t>
            </a:r>
            <a:r>
              <a:rPr lang="en-US" altLang="zh-CN"/>
              <a:t>IMR</a:t>
            </a:r>
            <a:r>
              <a:rPr lang="zh-CN" altLang="en-US"/>
              <a:t>的区别是啥？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移动设备渲染通用优化建议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/>
              <a:t>贴图格式能压缩就压缩。贴图内存越小，片上命中率就越高，总的传输量也少</a:t>
            </a:r>
          </a:p>
          <a:p>
            <a:r>
              <a:rPr lang="zh-CN" altLang="en-US"/>
              <a:t>能开</a:t>
            </a:r>
            <a:r>
              <a:rPr lang="en-US" altLang="zh-CN"/>
              <a:t>mipmap</a:t>
            </a:r>
            <a:r>
              <a:rPr lang="zh-CN" altLang="en-US"/>
              <a:t>就开</a:t>
            </a:r>
            <a:r>
              <a:rPr lang="en-US" altLang="zh-CN"/>
              <a:t>mipmap</a:t>
            </a:r>
            <a:r>
              <a:rPr lang="zh-CN" altLang="en-US"/>
              <a:t>（前提是能用到，</a:t>
            </a:r>
            <a:r>
              <a:rPr lang="en-US" altLang="zh-CN"/>
              <a:t>UI</a:t>
            </a:r>
            <a:r>
              <a:rPr lang="zh-CN" altLang="en-US"/>
              <a:t>贴图就不用开了）。与减少实际使用的贴图内存是一个道理，但是会增加总贴图的内存占用大小，需要在内存开销和带宽开销上做一个平衡。</a:t>
            </a:r>
          </a:p>
          <a:p>
            <a:r>
              <a:rPr lang="zh-CN" altLang="en-US"/>
              <a:t>随机纹理寻址相对于相邻纹理寻址有显著开销。提高片上命中率。</a:t>
            </a:r>
          </a:p>
          <a:p>
            <a:r>
              <a:rPr lang="en-US" altLang="zh-CN"/>
              <a:t>3DTexture Sampling</a:t>
            </a:r>
            <a:r>
              <a:rPr lang="zh-CN" altLang="en-US"/>
              <a:t>有显著开销。</a:t>
            </a:r>
            <a:r>
              <a:rPr lang="en-US" altLang="zh-CN"/>
              <a:t>Trilinear</a:t>
            </a:r>
            <a:r>
              <a:rPr lang="zh-CN" altLang="en-US"/>
              <a:t>其实就相当于</a:t>
            </a:r>
            <a:r>
              <a:rPr lang="en-US" altLang="zh-CN"/>
              <a:t>tex3D</a:t>
            </a:r>
            <a:r>
              <a:rPr lang="zh-CN" altLang="en-US"/>
              <a:t>了（此结论不负责任），</a:t>
            </a:r>
            <a:r>
              <a:rPr lang="en-US" altLang="zh-CN"/>
              <a:t>Bilinear</a:t>
            </a:r>
            <a:r>
              <a:rPr lang="zh-CN" altLang="en-US"/>
              <a:t>能忍就尽量凑合用着吧。</a:t>
            </a:r>
          </a:p>
          <a:p>
            <a:r>
              <a:rPr lang="zh-CN" altLang="en-US"/>
              <a:t>使用</a:t>
            </a:r>
            <a:r>
              <a:rPr lang="en-US" altLang="zh-CN"/>
              <a:t>LUT(look up texture)</a:t>
            </a:r>
            <a:r>
              <a:rPr lang="zh-CN" altLang="en-US"/>
              <a:t>很可能是负优化。需要对比权衡带宽占用</a:t>
            </a:r>
            <a:r>
              <a:rPr lang="en-US" altLang="zh-CN"/>
              <a:t>+texture fetch</a:t>
            </a:r>
            <a:r>
              <a:rPr lang="zh-CN" altLang="en-US"/>
              <a:t>操作增加与</a:t>
            </a:r>
            <a:r>
              <a:rPr lang="en-US" altLang="zh-CN"/>
              <a:t>ALU</a:t>
            </a:r>
            <a:r>
              <a:rPr lang="zh-CN" altLang="en-US"/>
              <a:t>占用增加降低并行效率，另外还很可能涉及到美术工作流和最终效果，所以是个不是很好进行操作的优化。</a:t>
            </a:r>
          </a:p>
          <a:p>
            <a:r>
              <a:rPr lang="zh-CN" altLang="en-US"/>
              <a:t>通道图能合并就合并，减少</a:t>
            </a:r>
            <a:r>
              <a:rPr lang="en-US" altLang="zh-CN"/>
              <a:t>Shader</a:t>
            </a:r>
            <a:r>
              <a:rPr lang="zh-CN" altLang="en-US"/>
              <a:t>中贴图采样次数。</a:t>
            </a:r>
          </a:p>
          <a:p>
            <a:r>
              <a:rPr lang="zh-CN" altLang="en-US"/>
              <a:t>控制</a:t>
            </a:r>
            <a:r>
              <a:rPr lang="en-US" altLang="zh-CN"/>
              <a:t>Framebuffer</a:t>
            </a:r>
            <a:r>
              <a:rPr lang="zh-CN" altLang="en-US"/>
              <a:t>大小。</a:t>
            </a:r>
          </a:p>
          <a:p>
            <a:r>
              <a:rPr lang="zh-CN" altLang="en-US"/>
              <a:t>总顶点数量也是带宽开销的影响因素。虽然以现在</a:t>
            </a:r>
            <a:r>
              <a:rPr lang="en-US" altLang="zh-CN"/>
              <a:t>GPU</a:t>
            </a:r>
            <a:r>
              <a:rPr lang="zh-CN" altLang="en-US"/>
              <a:t>的计算能力来说，顶点数增多产生的</a:t>
            </a:r>
            <a:r>
              <a:rPr lang="en-US" altLang="zh-CN"/>
              <a:t>VS</a:t>
            </a:r>
            <a:r>
              <a:rPr lang="zh-CN" altLang="en-US"/>
              <a:t>计算开销增加通常是忽略不计的。但是仍不能忽略总顶点数量对于</a:t>
            </a:r>
            <a:r>
              <a:rPr lang="en-US" altLang="zh-CN"/>
              <a:t>VertexBuffer</a:t>
            </a:r>
            <a:r>
              <a:rPr lang="zh-CN" altLang="en-US"/>
              <a:t>所消耗带宽的影响，对于总顶点数的限制应该更多的从带宽消耗上去进行测试和分析。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814</Words>
  <Application>Microsoft Office PowerPoint</Application>
  <PresentationFormat>宽屏</PresentationFormat>
  <Paragraphs>77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主题</vt:lpstr>
      <vt:lpstr>音游性能优化</vt:lpstr>
      <vt:lpstr>大纲</vt:lpstr>
      <vt:lpstr>为什么要性能优化？</vt:lpstr>
      <vt:lpstr>机型适配</vt:lpstr>
      <vt:lpstr>优化什么？</vt:lpstr>
      <vt:lpstr>16毫秒原则</vt:lpstr>
      <vt:lpstr>优化手段</vt:lpstr>
      <vt:lpstr>renderpass</vt:lpstr>
      <vt:lpstr>移动设备渲染通用优化建议</vt:lpstr>
      <vt:lpstr>寻找瓶颈</vt:lpstr>
      <vt:lpstr>定义瓶颈</vt:lpstr>
      <vt:lpstr>分析一帧</vt:lpstr>
      <vt:lpstr>分析一帧</vt:lpstr>
      <vt:lpstr>Profiling(CPU)</vt:lpstr>
      <vt:lpstr>游戏线程</vt:lpstr>
      <vt:lpstr>Tick</vt:lpstr>
      <vt:lpstr>Tick</vt:lpstr>
      <vt:lpstr>耗时高的函数</vt:lpstr>
      <vt:lpstr>Draw thread</vt:lpstr>
      <vt:lpstr>Draw calls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liyanfeng</dc:creator>
  <cp:lastModifiedBy>T162129</cp:lastModifiedBy>
  <cp:revision>74</cp:revision>
  <dcterms:created xsi:type="dcterms:W3CDTF">2022-02-02T05:54:37Z</dcterms:created>
  <dcterms:modified xsi:type="dcterms:W3CDTF">2022-02-13T03:01:19Z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